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3"/>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370" r:id="rId31"/>
    <p:sldId id="286" r:id="rId32"/>
    <p:sldId id="287" r:id="rId33"/>
    <p:sldId id="289" r:id="rId34"/>
    <p:sldId id="290" r:id="rId35"/>
    <p:sldId id="291" r:id="rId36"/>
    <p:sldId id="371" r:id="rId37"/>
    <p:sldId id="292" r:id="rId38"/>
    <p:sldId id="293" r:id="rId39"/>
    <p:sldId id="294" r:id="rId40"/>
    <p:sldId id="295" r:id="rId41"/>
    <p:sldId id="296" r:id="rId42"/>
    <p:sldId id="297" r:id="rId43"/>
    <p:sldId id="298" r:id="rId44"/>
    <p:sldId id="299" r:id="rId45"/>
    <p:sldId id="300" r:id="rId46"/>
    <p:sldId id="301" r:id="rId47"/>
    <p:sldId id="303" r:id="rId48"/>
    <p:sldId id="304" r:id="rId49"/>
    <p:sldId id="305" r:id="rId50"/>
    <p:sldId id="306" r:id="rId51"/>
    <p:sldId id="307" r:id="rId52"/>
    <p:sldId id="308" r:id="rId53"/>
    <p:sldId id="309" r:id="rId54"/>
    <p:sldId id="310" r:id="rId55"/>
    <p:sldId id="311" r:id="rId56"/>
    <p:sldId id="312" r:id="rId57"/>
    <p:sldId id="313" r:id="rId58"/>
    <p:sldId id="373" r:id="rId59"/>
    <p:sldId id="375" r:id="rId60"/>
    <p:sldId id="376" r:id="rId61"/>
    <p:sldId id="381" r:id="rId62"/>
    <p:sldId id="314" r:id="rId63"/>
    <p:sldId id="315" r:id="rId64"/>
    <p:sldId id="379" r:id="rId65"/>
    <p:sldId id="374" r:id="rId66"/>
    <p:sldId id="380" r:id="rId67"/>
    <p:sldId id="316" r:id="rId68"/>
    <p:sldId id="317" r:id="rId69"/>
    <p:sldId id="318" r:id="rId70"/>
    <p:sldId id="372" r:id="rId71"/>
    <p:sldId id="319" r:id="rId72"/>
    <p:sldId id="320" r:id="rId73"/>
    <p:sldId id="321" r:id="rId74"/>
    <p:sldId id="322" r:id="rId75"/>
    <p:sldId id="323" r:id="rId76"/>
    <p:sldId id="324" r:id="rId77"/>
    <p:sldId id="377" r:id="rId78"/>
    <p:sldId id="378"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Lst>
  <p:sldSz cx="12192000" cy="6858000"/>
  <p:notesSz cx="7315200" cy="9601200"/>
  <p:embeddedFontLst>
    <p:embeddedFont>
      <p:font typeface="Arimo" panose="020B0604020202020204" charset="0"/>
      <p:regular r:id="rId124"/>
      <p:bold r:id="rId125"/>
      <p:italic r:id="rId126"/>
      <p:boldItalic r:id="rId127"/>
    </p:embeddedFont>
    <p:embeddedFont>
      <p:font typeface="Cambria Math" panose="02040503050406030204" pitchFamily="18" charset="0"/>
      <p:regular r:id="rId128"/>
    </p:embeddedFont>
    <p:embeddedFont>
      <p:font typeface="Quattrocento Sans" panose="020B0502050000020003" pitchFamily="34" charset="0"/>
      <p:regular r:id="rId129"/>
      <p:bold r:id="rId130"/>
      <p:italic r:id="rId131"/>
      <p:boldItalic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6" name="Google Shape;416;p1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82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7" name="Google Shape;437;p1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2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7" name="Google Shape;467;p2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extLst>
      <p:ext uri="{BB962C8B-B14F-4D97-AF65-F5344CB8AC3E}">
        <p14:creationId xmlns:p14="http://schemas.microsoft.com/office/powerpoint/2010/main" val="4254417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extLst>
      <p:ext uri="{BB962C8B-B14F-4D97-AF65-F5344CB8AC3E}">
        <p14:creationId xmlns:p14="http://schemas.microsoft.com/office/powerpoint/2010/main" val="4269383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extLst>
      <p:ext uri="{BB962C8B-B14F-4D97-AF65-F5344CB8AC3E}">
        <p14:creationId xmlns:p14="http://schemas.microsoft.com/office/powerpoint/2010/main" val="34780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extLst>
      <p:ext uri="{BB962C8B-B14F-4D97-AF65-F5344CB8AC3E}">
        <p14:creationId xmlns:p14="http://schemas.microsoft.com/office/powerpoint/2010/main" val="1584559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extLst>
      <p:ext uri="{BB962C8B-B14F-4D97-AF65-F5344CB8AC3E}">
        <p14:creationId xmlns:p14="http://schemas.microsoft.com/office/powerpoint/2010/main" val="12912305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64</a:t>
            </a:fld>
            <a:endParaRPr/>
          </a:p>
        </p:txBody>
      </p:sp>
    </p:spTree>
    <p:extLst>
      <p:ext uri="{BB962C8B-B14F-4D97-AF65-F5344CB8AC3E}">
        <p14:creationId xmlns:p14="http://schemas.microsoft.com/office/powerpoint/2010/main" val="2951949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65</a:t>
            </a:fld>
            <a:endParaRPr/>
          </a:p>
        </p:txBody>
      </p:sp>
    </p:spTree>
    <p:extLst>
      <p:ext uri="{BB962C8B-B14F-4D97-AF65-F5344CB8AC3E}">
        <p14:creationId xmlns:p14="http://schemas.microsoft.com/office/powerpoint/2010/main" val="2646794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66</a:t>
            </a:fld>
            <a:endParaRPr/>
          </a:p>
        </p:txBody>
      </p:sp>
    </p:spTree>
    <p:extLst>
      <p:ext uri="{BB962C8B-B14F-4D97-AF65-F5344CB8AC3E}">
        <p14:creationId xmlns:p14="http://schemas.microsoft.com/office/powerpoint/2010/main" val="1582014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p3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22" name="Google Shape;722;p3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extLst>
      <p:ext uri="{BB962C8B-B14F-4D97-AF65-F5344CB8AC3E}">
        <p14:creationId xmlns:p14="http://schemas.microsoft.com/office/powerpoint/2010/main" val="722769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4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44" name="Google Shape;744;p4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4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54" name="Google Shape;754;p4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64" name="Google Shape;764;p4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77</a:t>
            </a:fld>
            <a:endParaRPr/>
          </a:p>
        </p:txBody>
      </p:sp>
    </p:spTree>
    <p:extLst>
      <p:ext uri="{BB962C8B-B14F-4D97-AF65-F5344CB8AC3E}">
        <p14:creationId xmlns:p14="http://schemas.microsoft.com/office/powerpoint/2010/main" val="39135638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78</a:t>
            </a:fld>
            <a:endParaRPr/>
          </a:p>
        </p:txBody>
      </p:sp>
    </p:spTree>
    <p:extLst>
      <p:ext uri="{BB962C8B-B14F-4D97-AF65-F5344CB8AC3E}">
        <p14:creationId xmlns:p14="http://schemas.microsoft.com/office/powerpoint/2010/main" val="41830868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f4fd317710_0_19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f4fd317710_0_19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0" name="Google Shape;910;g1f4fd317710_0_19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35" name="Google Shape;935;p5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f4fd317710_0_21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1f4fd317710_0_2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0" name="Google Shape;950;g1f4fd317710_0_2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11.07163.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openaccess.thecvf.com/content_cvpr_2018/papers/Sandler_MobileNetV2_Inverted_Residuals_CVPR_2018_paper.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drive/1v9PbN5J7_S2LWvOxW3JrZlKlF5GQDbYV?usp=sharing"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github.com/google/learned_optimization/tree/main" TargetMode="External"/><Relationship Id="rId4" Type="http://schemas.openxmlformats.org/officeDocument/2006/relationships/hyperlink" Target="https://arxiv.org/abs/2211.09760"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94.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pdf/2311.07163.pdf"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89.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rgbClr val="000000"/>
              </a:buClr>
              <a:buSzPts val="2600"/>
              <a:buNone/>
            </a:pPr>
            <a:r>
              <a:rPr lang="pt-BR" sz="2600">
                <a:solidFill>
                  <a:srgbClr val="000000"/>
                </a:solidFill>
                <a:latin typeface="Calibri"/>
                <a:ea typeface="Calibri"/>
                <a:cs typeface="Calibri"/>
                <a:sym typeface="Calibri"/>
              </a:rPr>
              <a:t>No corpo do modelo FOMO é utilizado camadas convolucionais (CNN), e camadas de ativação e de pooling (MaxPooling), para extrair características das imagens e criar mapas de calor.</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 O modelo pode até ser treinado com imagens rotuladas com caixas delimitadoras, de acordo com os </a:t>
            </a:r>
            <a:r>
              <a:rPr lang="pt-BR" sz="2600" b="1" i="1">
                <a:solidFill>
                  <a:srgbClr val="000000"/>
                </a:solidFill>
                <a:latin typeface="Calibri"/>
                <a:ea typeface="Calibri"/>
                <a:cs typeface="Calibri"/>
                <a:sym typeface="Calibri"/>
              </a:rPr>
              <a:t>label’s </a:t>
            </a:r>
            <a:r>
              <a:rPr lang="pt-BR" sz="2600">
                <a:solidFill>
                  <a:srgbClr val="000000"/>
                </a:solidFill>
                <a:latin typeface="Calibri"/>
                <a:ea typeface="Calibri"/>
                <a:cs typeface="Calibri"/>
                <a:sym typeface="Calibri"/>
              </a:rPr>
              <a:t>de alguma arquitetura que for usar de referência como base de dados, YOLO, COCO, XML pascal VOC, enfim. </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19" name="Google Shape;419;p40"/>
          <p:cNvPicPr preferRelativeResize="0"/>
          <p:nvPr/>
        </p:nvPicPr>
        <p:blipFill rotWithShape="1">
          <a:blip r:embed="rId3">
            <a:alphaModFix/>
          </a:blip>
          <a:srcRect/>
          <a:stretch/>
        </p:blipFill>
        <p:spPr>
          <a:xfrm>
            <a:off x="346588" y="1250421"/>
            <a:ext cx="11498819" cy="4680044"/>
          </a:xfrm>
          <a:prstGeom prst="rect">
            <a:avLst/>
          </a:prstGeom>
          <a:noFill/>
          <a:ln>
            <a:noFill/>
          </a:ln>
        </p:spPr>
      </p:pic>
      <p:sp>
        <p:nvSpPr>
          <p:cNvPr id="420" name="Google Shape;420;p40"/>
          <p:cNvSpPr txBox="1"/>
          <p:nvPr/>
        </p:nvSpPr>
        <p:spPr>
          <a:xfrm>
            <a:off x="4255046" y="5745799"/>
            <a:ext cx="36819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https://arxiv.org/pdf/2311.07163.pdf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177391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acima, mostra um exemplo básico do que se trata a arquitetura FOMO </a:t>
            </a:r>
            <a:r>
              <a:rPr lang="pt-BR" b="1" i="1" dirty="0" err="1"/>
              <a:t>Faster</a:t>
            </a:r>
            <a:r>
              <a:rPr lang="pt-BR" b="1" i="1" dirty="0"/>
              <a:t> </a:t>
            </a:r>
            <a:r>
              <a:rPr lang="pt-BR" b="1" i="1" dirty="0" err="1"/>
              <a:t>Objects</a:t>
            </a:r>
            <a:r>
              <a:rPr lang="pt-BR" b="1" i="1" dirty="0"/>
              <a:t> More </a:t>
            </a:r>
            <a:r>
              <a:rPr lang="pt-BR" b="1" i="1" dirty="0" err="1"/>
              <a:t>Objects</a:t>
            </a:r>
            <a:r>
              <a:rPr lang="pt-BR" dirty="0"/>
              <a:t>. O primeiro ponto mostra a entrada do modelo com input shape de uma imagem RGB, 3 canais, 224x224 pixels.</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2" name="Google Shape;419;p40">
            <a:extLst>
              <a:ext uri="{FF2B5EF4-FFF2-40B4-BE49-F238E27FC236}">
                <a16:creationId xmlns:a16="http://schemas.microsoft.com/office/drawing/2014/main" id="{FADD992E-AD5B-8D1D-374B-FF8111D9DFC2}"/>
              </a:ext>
            </a:extLst>
          </p:cNvPr>
          <p:cNvPicPr preferRelativeResize="0"/>
          <p:nvPr/>
        </p:nvPicPr>
        <p:blipFill rotWithShape="1">
          <a:blip r:embed="rId3">
            <a:alphaModFix/>
          </a:blip>
          <a:srcRect/>
          <a:stretch/>
        </p:blipFill>
        <p:spPr>
          <a:xfrm>
            <a:off x="1727200" y="3429000"/>
            <a:ext cx="8737600" cy="31060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ct val="100000"/>
              <a:buNone/>
            </a:pPr>
            <a:r>
              <a:rPr lang="pt-BR" dirty="0"/>
              <a:t>Posteriormente a entrada, é encontrado blocos nomeados como </a:t>
            </a:r>
            <a:r>
              <a:rPr lang="pt-BR" b="1" i="1" dirty="0" err="1"/>
              <a:t>Inverted</a:t>
            </a:r>
            <a:r>
              <a:rPr lang="pt-BR" b="1" i="1" dirty="0"/>
              <a:t> Residual block.</a:t>
            </a:r>
            <a:r>
              <a:rPr lang="pt-BR" dirty="0"/>
              <a:t> Eles começam com uma camada estreita </a:t>
            </a:r>
            <a:r>
              <a:rPr lang="pt-BR" b="1" i="1" dirty="0" err="1"/>
              <a:t>bottleneck</a:t>
            </a:r>
            <a:r>
              <a:rPr lang="pt-BR" dirty="0"/>
              <a:t>, expandem para uma camada intermediária mais larga usando convoluções profundas separáveis </a:t>
            </a:r>
            <a:r>
              <a:rPr lang="pt-BR" b="1" i="1" dirty="0" err="1"/>
              <a:t>depthwise</a:t>
            </a:r>
            <a:r>
              <a:rPr lang="pt-BR" dirty="0"/>
              <a:t> </a:t>
            </a:r>
            <a:r>
              <a:rPr lang="pt-BR" b="1" i="1" dirty="0" err="1"/>
              <a:t>convolutions</a:t>
            </a:r>
            <a:r>
              <a:rPr lang="pt-BR" dirty="0"/>
              <a:t> e depois projetam de volta para uma representação compacta. Essa abordagem melhora a eficiência computacional e a representação de recursos em modelos móveis e embarcados.</a:t>
            </a:r>
            <a:endParaRPr dirty="0"/>
          </a:p>
          <a:p>
            <a:pPr marL="0" lvl="0" indent="0" algn="just" rtl="0">
              <a:lnSpc>
                <a:spcPct val="90000"/>
              </a:lnSpc>
              <a:spcBef>
                <a:spcPts val="1000"/>
              </a:spcBef>
              <a:spcAft>
                <a:spcPts val="0"/>
              </a:spcAft>
              <a:buClr>
                <a:schemeClr val="dk1"/>
              </a:buClr>
              <a:buSzPct val="100000"/>
              <a:buNone/>
            </a:pPr>
            <a:endParaRPr dirty="0"/>
          </a:p>
        </p:txBody>
      </p:sp>
      <p:pic>
        <p:nvPicPr>
          <p:cNvPr id="3" name="Imagem 2">
            <a:extLst>
              <a:ext uri="{FF2B5EF4-FFF2-40B4-BE49-F238E27FC236}">
                <a16:creationId xmlns:a16="http://schemas.microsoft.com/office/drawing/2014/main" id="{546E2319-0D4C-B122-3FC6-D0C3A114F865}"/>
              </a:ext>
            </a:extLst>
          </p:cNvPr>
          <p:cNvPicPr>
            <a:picLocks noChangeAspect="1"/>
          </p:cNvPicPr>
          <p:nvPr/>
        </p:nvPicPr>
        <p:blipFill>
          <a:blip r:embed="rId3"/>
          <a:stretch>
            <a:fillRect/>
          </a:stretch>
        </p:blipFill>
        <p:spPr>
          <a:xfrm>
            <a:off x="8675598" y="4473102"/>
            <a:ext cx="2678202" cy="2019773"/>
          </a:xfrm>
          <a:prstGeom prst="rect">
            <a:avLst/>
          </a:prstGeom>
        </p:spPr>
      </p:pic>
    </p:spTree>
    <p:extLst>
      <p:ext uri="{BB962C8B-B14F-4D97-AF65-F5344CB8AC3E}">
        <p14:creationId xmlns:p14="http://schemas.microsoft.com/office/powerpoint/2010/main" val="1453405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0" name="Google Shape;440;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441" name="Google Shape;441;p43" descr="Diagrama&#10;&#10;Descrição gerada automaticamente"/>
          <p:cNvPicPr preferRelativeResize="0"/>
          <p:nvPr/>
        </p:nvPicPr>
        <p:blipFill rotWithShape="1">
          <a:blip r:embed="rId3">
            <a:alphaModFix/>
          </a:blip>
          <a:srcRect r="1109" b="192"/>
          <a:stretch/>
        </p:blipFill>
        <p:spPr>
          <a:xfrm>
            <a:off x="865207" y="1376905"/>
            <a:ext cx="4288421" cy="4924064"/>
          </a:xfrm>
          <a:prstGeom prst="rect">
            <a:avLst/>
          </a:prstGeom>
          <a:noFill/>
          <a:ln>
            <a:noFill/>
          </a:ln>
        </p:spPr>
      </p:pic>
      <p:pic>
        <p:nvPicPr>
          <p:cNvPr id="442" name="Google Shape;442;p43" descr="Uma imagem contendo Texto&#10;&#10;Descrição gerada automaticamente"/>
          <p:cNvPicPr preferRelativeResize="0"/>
          <p:nvPr/>
        </p:nvPicPr>
        <p:blipFill rotWithShape="1">
          <a:blip r:embed="rId4">
            <a:alphaModFix/>
          </a:blip>
          <a:srcRect l="1354" r="5643"/>
          <a:stretch/>
        </p:blipFill>
        <p:spPr>
          <a:xfrm>
            <a:off x="6913156" y="1376543"/>
            <a:ext cx="3981819" cy="1703171"/>
          </a:xfrm>
          <a:prstGeom prst="rect">
            <a:avLst/>
          </a:prstGeom>
          <a:noFill/>
          <a:ln>
            <a:noFill/>
          </a:ln>
        </p:spPr>
      </p:pic>
      <p:pic>
        <p:nvPicPr>
          <p:cNvPr id="443" name="Google Shape;443;p43" descr="Tabela&#10;&#10;Descrição gerada automaticamente"/>
          <p:cNvPicPr preferRelativeResize="0"/>
          <p:nvPr/>
        </p:nvPicPr>
        <p:blipFill rotWithShape="1">
          <a:blip r:embed="rId5">
            <a:alphaModFix/>
          </a:blip>
          <a:srcRect l="8904" t="-325" r="5871" b="-325"/>
          <a:stretch/>
        </p:blipFill>
        <p:spPr>
          <a:xfrm>
            <a:off x="7103539" y="3074338"/>
            <a:ext cx="3605435" cy="29906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marL="0" lvl="0" indent="0" algn="l" rtl="0">
              <a:lnSpc>
                <a:spcPct val="90000"/>
              </a:lnSpc>
              <a:spcBef>
                <a:spcPts val="1000"/>
              </a:spcBef>
              <a:spcAft>
                <a:spcPts val="0"/>
              </a:spcAft>
              <a:buClr>
                <a:schemeClr val="dk1"/>
              </a:buClr>
              <a:buSzPts val="2800"/>
              <a:buNone/>
            </a:pPr>
            <a:endParaRPr/>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0" name="Google Shape;470;p47"/>
          <p:cNvPicPr preferRelativeResize="0">
            <a:picLocks noGrp="1"/>
          </p:cNvPicPr>
          <p:nvPr>
            <p:ph type="body" idx="1"/>
          </p:nvPr>
        </p:nvPicPr>
        <p:blipFill rotWithShape="1">
          <a:blip r:embed="rId3">
            <a:alphaModFix/>
          </a:blip>
          <a:srcRect t="36848" b="16769"/>
          <a:stretch/>
        </p:blipFill>
        <p:spPr>
          <a:xfrm>
            <a:off x="1010141" y="2419849"/>
            <a:ext cx="10171717" cy="2018302"/>
          </a:xfrm>
          <a:prstGeom prst="rect">
            <a:avLst/>
          </a:prstGeom>
          <a:noFill/>
          <a:ln>
            <a:noFill/>
          </a:ln>
        </p:spPr>
      </p:pic>
      <p:sp>
        <p:nvSpPr>
          <p:cNvPr id="471" name="Google Shape;471;p47"/>
          <p:cNvSpPr txBox="1"/>
          <p:nvPr/>
        </p:nvSpPr>
        <p:spPr>
          <a:xfrm>
            <a:off x="1372091" y="1824436"/>
            <a:ext cx="99817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a:solidFill>
                  <a:schemeClr val="dk1"/>
                </a:solidFill>
                <a:latin typeface="Calibri"/>
                <a:ea typeface="Calibri"/>
                <a:cs typeface="Calibri"/>
                <a:sym typeface="Calibri"/>
              </a:rPr>
              <a:t>(a) Bloco residual                                                 (b) Bloco residual invertido</a:t>
            </a:r>
            <a:endParaRPr/>
          </a:p>
        </p:txBody>
      </p:sp>
      <p:sp>
        <p:nvSpPr>
          <p:cNvPr id="472" name="Google Shape;472;p47"/>
          <p:cNvSpPr txBox="1"/>
          <p:nvPr/>
        </p:nvSpPr>
        <p:spPr>
          <a:xfrm>
            <a:off x="216029" y="4797980"/>
            <a:ext cx="119759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https://openaccess.thecvf.com/content_cvpr_2018/papers/Sandler_MobileNetV2_Inverted_Residuals_CVPR_2018_paper.pdf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4339200" y="1690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Se IoU threshold = 0,5</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extLst>
      <p:ext uri="{BB962C8B-B14F-4D97-AF65-F5344CB8AC3E}">
        <p14:creationId xmlns:p14="http://schemas.microsoft.com/office/powerpoint/2010/main" val="1092894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xmlns="">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xmlns="">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Não utilizando o otimizador, irá automaticamente usar o padrão do </a:t>
            </a:r>
            <a:r>
              <a:rPr lang="pt-BR" sz="2800" dirty="0" err="1">
                <a:solidFill>
                  <a:schemeClr val="dk1"/>
                </a:solidFill>
                <a:latin typeface="Calibri"/>
                <a:ea typeface="Calibri"/>
                <a:cs typeface="Calibri"/>
                <a:sym typeface="Calibri"/>
              </a:rPr>
              <a:t>edgeimpulse</a:t>
            </a:r>
            <a:r>
              <a:rPr lang="pt-BR" sz="2800" dirty="0">
                <a:solidFill>
                  <a:schemeClr val="dk1"/>
                </a:solidFill>
                <a:latin typeface="Calibri"/>
                <a:ea typeface="Calibri"/>
                <a:cs typeface="Calibri"/>
                <a:sym typeface="Calibri"/>
              </a:rPr>
              <a:t>, configurado como o </a:t>
            </a:r>
            <a:r>
              <a:rPr lang="pt-BR" sz="2800" b="1" dirty="0">
                <a:solidFill>
                  <a:schemeClr val="dk1"/>
                </a:solidFill>
                <a:latin typeface="Calibri"/>
                <a:ea typeface="Calibri"/>
                <a:cs typeface="Calibri"/>
                <a:sym typeface="Calibri"/>
              </a:rPr>
              <a:t>ADAM</a:t>
            </a:r>
            <a:r>
              <a:rPr lang="pt-BR" sz="2800" dirty="0">
                <a:solidFill>
                  <a:schemeClr val="dk1"/>
                </a:solidFill>
                <a:latin typeface="Calibri"/>
                <a:ea typeface="Calibri"/>
                <a:cs typeface="Calibri"/>
                <a:sym typeface="Calibri"/>
              </a:rPr>
              <a:t> como otimizador, apenas alterando caso seja alterado o passo de aprendizado como mostra o código abaixo:</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 função de perda já é utilizada </a:t>
            </a:r>
            <a:r>
              <a:rPr lang="pt-BR" sz="2800" b="1" i="1" dirty="0" err="1">
                <a:solidFill>
                  <a:schemeClr val="dk1"/>
                </a:solidFill>
                <a:latin typeface="Calibri"/>
                <a:ea typeface="Calibri"/>
                <a:cs typeface="Calibri"/>
                <a:sym typeface="Calibri"/>
              </a:rPr>
              <a:t>cross</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entropy</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loss</a:t>
            </a:r>
            <a:r>
              <a:rPr lang="pt-BR" sz="2800" dirty="0">
                <a:solidFill>
                  <a:schemeClr val="dk1"/>
                </a:solidFill>
                <a:latin typeface="Calibri"/>
                <a:ea typeface="Calibri"/>
                <a:cs typeface="Calibri"/>
                <a:sym typeface="Calibri"/>
              </a:rPr>
              <a:t>, específica de acordo com as configurações do modelo, com </a:t>
            </a:r>
            <a:r>
              <a:rPr lang="pt-BR" sz="2800" b="1" i="1" dirty="0">
                <a:solidFill>
                  <a:schemeClr val="dk1"/>
                </a:solidFill>
                <a:latin typeface="Calibri"/>
                <a:ea typeface="Calibri"/>
                <a:cs typeface="Calibri"/>
                <a:sym typeface="Calibri"/>
              </a:rPr>
              <a:t>alpha </a:t>
            </a:r>
            <a:r>
              <a:rPr lang="pt-BR" sz="2800" dirty="0">
                <a:solidFill>
                  <a:schemeClr val="dk1"/>
                </a:solidFill>
                <a:latin typeface="Calibri"/>
                <a:ea typeface="Calibri"/>
                <a:cs typeface="Calibri"/>
                <a:sym typeface="Calibri"/>
              </a:rPr>
              <a:t>e </a:t>
            </a:r>
            <a:r>
              <a:rPr lang="pt-BR" sz="2800" b="1" i="1" dirty="0" err="1">
                <a:solidFill>
                  <a:schemeClr val="dk1"/>
                </a:solidFill>
                <a:latin typeface="Calibri"/>
                <a:ea typeface="Calibri"/>
                <a:cs typeface="Calibri"/>
                <a:sym typeface="Calibri"/>
              </a:rPr>
              <a:t>object_weight</a:t>
            </a:r>
            <a:r>
              <a:rPr lang="pt-BR" sz="2800" dirty="0">
                <a:solidFill>
                  <a:schemeClr val="dk1"/>
                </a:solidFill>
                <a:latin typeface="Calibri"/>
                <a:ea typeface="Calibri"/>
                <a:cs typeface="Calibri"/>
                <a:sym typeface="Calibri"/>
              </a:rPr>
              <a:t>:</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7639" b="-1"/>
          <a:stretch/>
        </p:blipFill>
        <p:spPr>
          <a:xfrm>
            <a:off x="712119" y="5079878"/>
            <a:ext cx="10767760" cy="79383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mc:AlternateContent xmlns:mc="http://schemas.openxmlformats.org/markup-compatibility/2006" xmlns:a14="http://schemas.microsoft.com/office/drawing/2010/main">
        <mc:Choice Requires="a14">
          <p:sp>
            <p:nvSpPr>
              <p:cNvPr id="683" name="Google Shape;683;p70"/>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ts val="2800"/>
                  <a:buNone/>
                </a:pPr>
                <a:r>
                  <a:rPr lang="pt-BR" sz="4600" dirty="0"/>
                  <a:t>Função de perda:</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Chamada Entropia Cruzada (Cross-</a:t>
                </a:r>
                <a:r>
                  <a:rPr lang="pt-BR" dirty="0" err="1"/>
                  <a:t>Entropy</a:t>
                </a:r>
                <a:r>
                  <a:rPr lang="pt-BR" dirty="0"/>
                  <a:t>).</a:t>
                </a:r>
              </a:p>
              <a:p>
                <a:pPr marL="0" lvl="0" indent="0" algn="just" rtl="0">
                  <a:lnSpc>
                    <a:spcPct val="90000"/>
                  </a:lnSpc>
                  <a:spcBef>
                    <a:spcPts val="1000"/>
                  </a:spcBef>
                  <a:spcAft>
                    <a:spcPts val="0"/>
                  </a:spcAft>
                  <a:buClr>
                    <a:schemeClr val="dk1"/>
                  </a:buClr>
                  <a:buSzPts val="2800"/>
                  <a:buNone/>
                </a:pPr>
                <a:endParaRPr lang="pt-BR" dirty="0"/>
              </a:p>
              <a:p>
                <a:pPr indent="-457200" algn="just">
                  <a:buSzPts val="2800"/>
                </a:pPr>
                <a:r>
                  <a:rPr lang="pt-BR" dirty="0"/>
                  <a:t>Os rótulos vem como formato one-hot basicamente. </a:t>
                </a:r>
              </a:p>
              <a:p>
                <a:pPr indent="-457200" algn="just">
                  <a:buSzPts val="2800"/>
                </a:pPr>
                <a:r>
                  <a:rPr lang="pt-BR" dirty="0"/>
                  <a:t>( N ) é o número total de amostras.</a:t>
                </a:r>
              </a:p>
              <a:p>
                <a:pPr indent="-457200" algn="just">
                  <a:buSzPts val="2800"/>
                </a:pPr>
                <a:r>
                  <a:rPr lang="pt-BR" dirty="0"/>
                  <a:t>( M ) é o número de classes.</a:t>
                </a:r>
              </a:p>
              <a:p>
                <a:pPr indent="-457200" algn="just">
                  <a:buSzPts val="2800"/>
                </a:pPr>
                <a:r>
                  <a:rPr lang="pt-BR" dirty="0"/>
                  <a:t>( </a:t>
                </a:r>
                <a14:m>
                  <m:oMath xmlns:m="http://schemas.openxmlformats.org/officeDocument/2006/math">
                    <m:sSub>
                      <m:sSubPr>
                        <m:ctrlPr>
                          <a:rPr lang="ar-AE" i="1" dirty="0" smtClean="0">
                            <a:latin typeface="Cambria Math" panose="02040503050406030204" pitchFamily="18" charset="0"/>
                          </a:rPr>
                        </m:ctrlPr>
                      </m:sSubPr>
                      <m:e>
                        <m:r>
                          <a:rPr lang="ar-AE" i="1" dirty="0" smtClean="0">
                            <a:latin typeface="Cambria Math" panose="02040503050406030204" pitchFamily="18" charset="0"/>
                          </a:rPr>
                          <m:t>𝑦</m:t>
                        </m:r>
                      </m:e>
                      <m:sub>
                        <m:r>
                          <a:rPr lang="ar-AE" i="1" dirty="0" err="1" smtClean="0">
                            <a:latin typeface="Cambria Math" panose="02040503050406030204" pitchFamily="18" charset="0"/>
                          </a:rPr>
                          <m:t>𝑖𝑗</m:t>
                        </m:r>
                      </m:sub>
                    </m:sSub>
                  </m:oMath>
                </a14:m>
                <a:r>
                  <a:rPr lang="pt-BR" dirty="0"/>
                  <a:t> ) é a probabilidade verdadeira da amostra ( i ) pertencer à classe ( j ).</a:t>
                </a:r>
              </a:p>
              <a:p>
                <a:pPr indent="-457200" algn="just">
                  <a:buSzPts val="2800"/>
                </a:pPr>
                <a:r>
                  <a:rPr lang="pt-BR"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𝑝</m:t>
                        </m:r>
                      </m:e>
                      <m:sub>
                        <m:r>
                          <a:rPr lang="pt-BR" i="1" dirty="0" smtClean="0">
                            <a:latin typeface="Cambria Math" panose="02040503050406030204" pitchFamily="18" charset="0"/>
                          </a:rPr>
                          <m:t>𝑖𝑗</m:t>
                        </m:r>
                      </m:sub>
                    </m:sSub>
                  </m:oMath>
                </a14:m>
                <a:r>
                  <a:rPr lang="pt-BR" dirty="0"/>
                  <a:t> ) é a probabilidade prevista pelo modelo para a amostra ( i ) pertencer à classe ( j ).</a:t>
                </a:r>
              </a:p>
              <a:p>
                <a:pPr marL="0" indent="0" algn="just">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Como calcular: </a:t>
                </a:r>
                <a:r>
                  <a:rPr lang="pt-BR" dirty="0">
                    <a:hlinkClick r:id="rId3"/>
                  </a:rPr>
                  <a:t>Exemplo simples</a:t>
                </a:r>
                <a:r>
                  <a:rPr lang="pt-BR" dirty="0"/>
                  <a:t>;</a:t>
                </a:r>
              </a:p>
            </p:txBody>
          </p:sp>
        </mc:Choice>
        <mc:Fallback xmlns="">
          <p:sp>
            <p:nvSpPr>
              <p:cNvPr id="683" name="Google Shape;683;p70"/>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4"/>
                <a:stretch>
                  <a:fillRect l="-1507" t="-4079" b="-1731"/>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AB15445-4921-7566-5234-A6ED32E6B19E}"/>
                  </a:ext>
                </a:extLst>
              </p:cNvPr>
              <p:cNvSpPr txBox="1"/>
              <p:nvPr/>
            </p:nvSpPr>
            <p:spPr>
              <a:xfrm>
                <a:off x="751489" y="1952950"/>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𝐶𝐸</m:t>
                      </m:r>
                      <m:r>
                        <a:rPr lang="pt-BR" sz="2400" b="0" i="1" smtClean="0">
                          <a:latin typeface="Cambria Math" panose="02040503050406030204" pitchFamily="18" charset="0"/>
                        </a:rPr>
                        <m:t>=− [</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0" name="CaixaDeTexto 9">
                <a:extLst>
                  <a:ext uri="{FF2B5EF4-FFF2-40B4-BE49-F238E27FC236}">
                    <a16:creationId xmlns:a16="http://schemas.microsoft.com/office/drawing/2014/main" id="{8AB15445-4921-7566-5234-A6ED32E6B19E}"/>
                  </a:ext>
                </a:extLst>
              </p:cNvPr>
              <p:cNvSpPr txBox="1">
                <a:spLocks noRot="1" noChangeAspect="1" noMove="1" noResize="1" noEditPoints="1" noAdjustHandles="1" noChangeArrowheads="1" noChangeShapeType="1" noTextEdit="1"/>
              </p:cNvSpPr>
              <p:nvPr/>
            </p:nvSpPr>
            <p:spPr>
              <a:xfrm>
                <a:off x="751489" y="1952950"/>
                <a:ext cx="5344511" cy="108029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890C2A2-B498-151B-3E81-EB5C1446CC63}"/>
                  </a:ext>
                </a:extLst>
              </p:cNvPr>
              <p:cNvSpPr txBox="1"/>
              <p:nvPr/>
            </p:nvSpPr>
            <p:spPr>
              <a:xfrm>
                <a:off x="6096000" y="2007672"/>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𝑀𝐶𝐸</m:t>
                      </m:r>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𝑁</m:t>
                          </m:r>
                        </m:den>
                      </m:f>
                      <m:r>
                        <a:rPr lang="pt-BR" sz="2400" b="0" i="1" smtClean="0">
                          <a:latin typeface="Cambria Math" panose="02040503050406030204" pitchFamily="18" charset="0"/>
                        </a:rPr>
                        <m:t>[</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1" name="CaixaDeTexto 10">
                <a:extLst>
                  <a:ext uri="{FF2B5EF4-FFF2-40B4-BE49-F238E27FC236}">
                    <a16:creationId xmlns:a16="http://schemas.microsoft.com/office/drawing/2014/main" id="{A890C2A2-B498-151B-3E81-EB5C1446CC63}"/>
                  </a:ext>
                </a:extLst>
              </p:cNvPr>
              <p:cNvSpPr txBox="1">
                <a:spLocks noRot="1" noChangeAspect="1" noMove="1" noResize="1" noEditPoints="1" noAdjustHandles="1" noChangeArrowheads="1" noChangeShapeType="1" noTextEdit="1"/>
              </p:cNvSpPr>
              <p:nvPr/>
            </p:nvSpPr>
            <p:spPr>
              <a:xfrm>
                <a:off x="6096000" y="2007672"/>
                <a:ext cx="5344511" cy="108029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55085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322729" y="1701199"/>
            <a:ext cx="11546542" cy="49293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nSpc>
                <a:spcPct val="120000"/>
              </a:lnSpc>
              <a:buSzPts val="2800"/>
            </a:pPr>
            <a:endParaRPr lang="pt-BR" sz="2300" dirty="0">
              <a:latin typeface="Arial" panose="020B0604020202020204" pitchFamily="34" charset="0"/>
              <a:cs typeface="Arial" panose="020B0604020202020204" pitchFamily="34" charset="0"/>
            </a:endParaRPr>
          </a:p>
          <a:p>
            <a:pPr indent="-457200">
              <a:lnSpc>
                <a:spcPct val="120000"/>
              </a:lnSpc>
              <a:buSzPts val="2800"/>
            </a:pPr>
            <a:r>
              <a:rPr lang="pt-BR" sz="2300" dirty="0">
                <a:latin typeface="Arial" panose="020B0604020202020204" pitchFamily="34" charset="0"/>
                <a:cs typeface="Arial" panose="020B0604020202020204" pitchFamily="34" charset="0"/>
              </a:rPr>
              <a:t>Aplica passos de aprendizado independentes e adaptativos a cada elemento do vetor gradiente.</a:t>
            </a:r>
          </a:p>
          <a:p>
            <a:pPr indent="-457200">
              <a:lnSpc>
                <a:spcPct val="120000"/>
              </a:lnSpc>
              <a:buSzPts val="2800"/>
            </a:pPr>
            <a:r>
              <a:rPr lang="pt-BR" sz="2300" dirty="0">
                <a:latin typeface="Arial" panose="020B0604020202020204" pitchFamily="34" charset="0"/>
                <a:cs typeface="Arial" panose="020B0604020202020204" pitchFamily="34" charset="0"/>
              </a:rPr>
              <a:t>Usa médias móveis exponencialmente decrescentes dos gradientes anteriores e de seus quadrados para atualizar os pesos do modelo.</a:t>
            </a:r>
          </a:p>
          <a:p>
            <a:pPr indent="-457200">
              <a:lnSpc>
                <a:spcPct val="120000"/>
              </a:lnSpc>
              <a:buSzPts val="2800"/>
            </a:pPr>
            <a:r>
              <a:rPr lang="pt-BR" sz="2300" dirty="0">
                <a:latin typeface="Arial" panose="020B0604020202020204" pitchFamily="34" charset="0"/>
                <a:cs typeface="Arial" panose="020B0604020202020204" pitchFamily="34" charset="0"/>
              </a:rPr>
              <a:t>A média dos gradientes anteriores suaviza as atualizações e acelera a convergência, principalmente quando usado com estimativas estocásticas do vetor gradiente.</a:t>
            </a:r>
          </a:p>
        </p:txBody>
      </p:sp>
    </p:spTree>
    <p:extLst>
      <p:ext uri="{BB962C8B-B14F-4D97-AF65-F5344CB8AC3E}">
        <p14:creationId xmlns:p14="http://schemas.microsoft.com/office/powerpoint/2010/main" val="289199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err="1"/>
              <a:t>RMSProp</a:t>
            </a:r>
            <a:r>
              <a:rPr lang="pt-BR" dirty="0"/>
              <a:t> + Momentum</a:t>
            </a:r>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5836025" y="1809325"/>
            <a:ext cx="5818094" cy="4929352"/>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buSzPts val="2800"/>
            </a:pPr>
            <a:r>
              <a:rPr lang="pt-BR" dirty="0"/>
              <a:t>A média dos quadrados é usada para reduzir o valor dos passos individuais.</a:t>
            </a:r>
          </a:p>
          <a:p>
            <a:pPr indent="-457200">
              <a:buSzPts val="2800"/>
            </a:pPr>
            <a:r>
              <a:rPr lang="pt-BR" dirty="0"/>
              <a:t>Em regiões íngremes, reduz rapidamente o passo de aprendizagem, pois os valores das derivadas (taxa de variação) são grandes.</a:t>
            </a:r>
          </a:p>
          <a:p>
            <a:pPr lvl="1" indent="-457200">
              <a:buSzPts val="2800"/>
            </a:pPr>
            <a:r>
              <a:rPr lang="pt-BR" dirty="0"/>
              <a:t> Isso evita que ultrapasse o mínimo.</a:t>
            </a:r>
          </a:p>
          <a:p>
            <a:pPr indent="-457200">
              <a:buSzPts val="2800"/>
            </a:pPr>
            <a:r>
              <a:rPr lang="pt-BR" dirty="0"/>
              <a:t> Em regiões planas ou quase, diminui o passo de aprendizagem muito lentamente, pois as derivadas são muito pequenas. </a:t>
            </a:r>
          </a:p>
          <a:p>
            <a:pPr lvl="1" indent="-457200">
              <a:buSzPts val="2800"/>
            </a:pPr>
            <a:r>
              <a:rPr lang="pt-BR" dirty="0"/>
              <a:t>Passo permanece com valor grande, fazendo com que se caminhe mais rapidamente por essas regiões.</a:t>
            </a:r>
          </a:p>
        </p:txBody>
      </p:sp>
      <p:pic>
        <p:nvPicPr>
          <p:cNvPr id="4" name="Imagem 3">
            <a:extLst>
              <a:ext uri="{FF2B5EF4-FFF2-40B4-BE49-F238E27FC236}">
                <a16:creationId xmlns:a16="http://schemas.microsoft.com/office/drawing/2014/main" id="{77945669-42E4-2C98-C4D6-F949B6F6BACB}"/>
              </a:ext>
            </a:extLst>
          </p:cNvPr>
          <p:cNvPicPr>
            <a:picLocks noChangeAspect="1"/>
          </p:cNvPicPr>
          <p:nvPr/>
        </p:nvPicPr>
        <p:blipFill>
          <a:blip r:embed="rId3"/>
          <a:stretch>
            <a:fillRect/>
          </a:stretch>
        </p:blipFill>
        <p:spPr>
          <a:xfrm>
            <a:off x="821952" y="2187668"/>
            <a:ext cx="4514850" cy="3038475"/>
          </a:xfrm>
          <a:prstGeom prst="rect">
            <a:avLst/>
          </a:prstGeom>
        </p:spPr>
      </p:pic>
    </p:spTree>
    <p:extLst>
      <p:ext uri="{BB962C8B-B14F-4D97-AF65-F5344CB8AC3E}">
        <p14:creationId xmlns:p14="http://schemas.microsoft.com/office/powerpoint/2010/main" val="3086421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5" name="CaixaDeTexto 4">
            <a:extLst>
              <a:ext uri="{FF2B5EF4-FFF2-40B4-BE49-F238E27FC236}">
                <a16:creationId xmlns:a16="http://schemas.microsoft.com/office/drawing/2014/main" id="{4CD20661-0E1F-86CB-833D-BAFF86E88271}"/>
              </a:ext>
            </a:extLst>
          </p:cNvPr>
          <p:cNvSpPr txBox="1"/>
          <p:nvPr/>
        </p:nvSpPr>
        <p:spPr>
          <a:xfrm>
            <a:off x="6147920" y="2053768"/>
            <a:ext cx="5656729" cy="4401205"/>
          </a:xfrm>
          <a:prstGeom prst="rect">
            <a:avLst/>
          </a:prstGeom>
          <a:noFill/>
        </p:spPr>
        <p:txBody>
          <a:bodyPr wrap="square">
            <a:spAutoFit/>
          </a:bodyPr>
          <a:lstStyle/>
          <a:p>
            <a:pPr indent="-457200" algn="just">
              <a:buSzPts val="2800"/>
            </a:pPr>
            <a:r>
              <a:rPr lang="pt-BR" sz="2000" dirty="0"/>
              <a:t>α - Tamanho da etapa para a otimização.</a:t>
            </a:r>
          </a:p>
          <a:p>
            <a:pPr indent="-457200" algn="just">
              <a:buSzPts val="2800"/>
            </a:pPr>
            <a:endParaRPr lang="pt-BR" sz="2000" dirty="0"/>
          </a:p>
          <a:p>
            <a:pPr indent="-457200" algn="just">
              <a:buSzPts val="2800"/>
            </a:pPr>
            <a:r>
              <a:rPr lang="pt-BR" sz="2000" dirty="0"/>
              <a:t>β₁ - Taxa de decaimento para momentum. O valor típico é 0,9, pois queremos ter alta ponderação para os gradientes mais recentes.</a:t>
            </a:r>
          </a:p>
          <a:p>
            <a:pPr indent="-457200" algn="just">
              <a:buSzPts val="2800"/>
            </a:pPr>
            <a:endParaRPr lang="pt-BR" sz="2000" dirty="0"/>
          </a:p>
          <a:p>
            <a:pPr indent="-457200" algn="just">
              <a:buSzPts val="2800"/>
            </a:pPr>
            <a:r>
              <a:rPr lang="pt-BR" sz="2000" dirty="0"/>
              <a:t>β₂ - Taxa de decaimento para gradientes quadrados. O valor típico é 0,999. Isso ocorre porque 0,999 captura a memória de longo prazo de gradientes. Queremos uma estimativa estável da variância.</a:t>
            </a:r>
          </a:p>
          <a:p>
            <a:pPr indent="-457200" algn="just">
              <a:buSzPts val="2800"/>
            </a:pPr>
            <a:endParaRPr lang="pt-BR" sz="2000" dirty="0"/>
          </a:p>
          <a:p>
            <a:pPr indent="-457200" algn="just">
              <a:buSzPts val="2800"/>
            </a:pPr>
            <a:r>
              <a:rPr lang="pt-BR" sz="2000" dirty="0"/>
              <a:t>ε - Valor pequeno para evitar a divisão por zero. Geralmente é em torno de 1e-8.</a:t>
            </a:r>
          </a:p>
        </p:txBody>
      </p:sp>
      <p:pic>
        <p:nvPicPr>
          <p:cNvPr id="9" name="Imagem 8">
            <a:extLst>
              <a:ext uri="{FF2B5EF4-FFF2-40B4-BE49-F238E27FC236}">
                <a16:creationId xmlns:a16="http://schemas.microsoft.com/office/drawing/2014/main" id="{2FC5ACA8-53AA-D26C-99C4-8BEA8BA8528E}"/>
              </a:ext>
            </a:extLst>
          </p:cNvPr>
          <p:cNvPicPr>
            <a:picLocks noChangeAspect="1"/>
          </p:cNvPicPr>
          <p:nvPr/>
        </p:nvPicPr>
        <p:blipFill rotWithShape="1">
          <a:blip r:embed="rId3"/>
          <a:srcRect t="3628"/>
          <a:stretch/>
        </p:blipFill>
        <p:spPr>
          <a:xfrm>
            <a:off x="387350" y="1941348"/>
            <a:ext cx="5695950" cy="4929352"/>
          </a:xfrm>
          <a:prstGeom prst="rect">
            <a:avLst/>
          </a:prstGeom>
        </p:spPr>
      </p:pic>
    </p:spTree>
    <p:extLst>
      <p:ext uri="{BB962C8B-B14F-4D97-AF65-F5344CB8AC3E}">
        <p14:creationId xmlns:p14="http://schemas.microsoft.com/office/powerpoint/2010/main" val="1289163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O otimizador é </a:t>
            </a:r>
            <a:r>
              <a:rPr lang="pt-BR" b="1" dirty="0"/>
              <a:t>SGD</a:t>
            </a:r>
            <a:r>
              <a:rPr lang="pt-BR" dirty="0"/>
              <a:t>, e a função de perda é a função de perda do </a:t>
            </a:r>
            <a:r>
              <a:rPr lang="pt-BR" dirty="0" err="1"/>
              <a:t>keras</a:t>
            </a:r>
            <a:r>
              <a:rPr lang="pt-BR" dirty="0"/>
              <a:t>, analisada a partir de cada lote, similar ao que ocorre com MobileNetv2. 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 Ao se utilizar </a:t>
            </a:r>
            <a:r>
              <a:rPr lang="pt-BR" b="1" i="1" dirty="0"/>
              <a:t>VELO, </a:t>
            </a:r>
            <a:r>
              <a:rPr lang="pt-BR" dirty="0"/>
              <a:t> é importante o valor de Batch </a:t>
            </a:r>
            <a:r>
              <a:rPr lang="pt-BR" dirty="0" err="1"/>
              <a:t>Size</a:t>
            </a:r>
            <a:r>
              <a:rPr lang="pt-BR" dirty="0"/>
              <a:t> ser pequeno pois pode implicar em erro durante o treinamento.</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4739568"/>
            <a:ext cx="7765875" cy="53956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Utiliza apenas um exemplo do conjunto de treinamento (i.e., 𝑀 = 1) para</a:t>
            </a:r>
          </a:p>
          <a:p>
            <a:pPr marL="0" lvl="0" indent="0" algn="just" rtl="0">
              <a:lnSpc>
                <a:spcPct val="90000"/>
              </a:lnSpc>
              <a:spcBef>
                <a:spcPts val="0"/>
              </a:spcBef>
              <a:spcAft>
                <a:spcPts val="0"/>
              </a:spcAft>
              <a:buClr>
                <a:schemeClr val="dk1"/>
              </a:buClr>
              <a:buSzPts val="2800"/>
              <a:buNone/>
            </a:pPr>
            <a:r>
              <a:rPr lang="pt-BR" dirty="0"/>
              <a:t>calcular uma estimativa estocástica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Versão estocástica pois a cada iteração toma-se uma amostra aleatória do</a:t>
            </a:r>
          </a:p>
          <a:p>
            <a:pPr marL="0" lvl="0" indent="0" algn="just" rtl="0">
              <a:lnSpc>
                <a:spcPct val="90000"/>
              </a:lnSpc>
              <a:spcBef>
                <a:spcPts val="0"/>
              </a:spcBef>
              <a:spcAft>
                <a:spcPts val="0"/>
              </a:spcAft>
              <a:buClr>
                <a:schemeClr val="dk1"/>
              </a:buClr>
              <a:buSzPts val="2800"/>
              <a:buNone/>
            </a:pPr>
            <a:r>
              <a:rPr lang="pt-BR" dirty="0"/>
              <a:t>conjunto para calcular a estimativa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Quando os dados de treinamento são ruidosos, a estimativa do</a:t>
            </a:r>
          </a:p>
          <a:p>
            <a:pPr marL="0" lvl="0" indent="0" algn="just" rtl="0">
              <a:lnSpc>
                <a:spcPct val="90000"/>
              </a:lnSpc>
              <a:spcBef>
                <a:spcPts val="0"/>
              </a:spcBef>
              <a:spcAft>
                <a:spcPts val="0"/>
              </a:spcAft>
              <a:buClr>
                <a:schemeClr val="dk1"/>
              </a:buClr>
              <a:buSzPts val="2800"/>
              <a:buNone/>
            </a:pPr>
            <a:r>
              <a:rPr lang="pt-BR" dirty="0"/>
              <a:t>gradiente é ruidosa, fazendo com que a convergência não ocorra ou não</a:t>
            </a:r>
          </a:p>
          <a:p>
            <a:pPr marL="0" lvl="0" indent="0" algn="just" rtl="0">
              <a:lnSpc>
                <a:spcPct val="90000"/>
              </a:lnSpc>
              <a:spcBef>
                <a:spcPts val="0"/>
              </a:spcBef>
              <a:spcAft>
                <a:spcPts val="0"/>
              </a:spcAft>
              <a:buClr>
                <a:schemeClr val="dk1"/>
              </a:buClr>
              <a:buSzPts val="2800"/>
              <a:buNone/>
            </a:pPr>
            <a:r>
              <a:rPr lang="pt-BR" dirty="0"/>
              <a:t>seja garantida.</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Entretanto, é mais rápido e usa menos CPU e memória do que o GDB.</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Tree>
    <p:extLst>
      <p:ext uri="{BB962C8B-B14F-4D97-AF65-F5344CB8AC3E}">
        <p14:creationId xmlns:p14="http://schemas.microsoft.com/office/powerpoint/2010/main" val="3989403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𝒂 - inicializa em um ponto qualquer do espaço de pesos loop até convergir ou atingir o número máximo de iterações, ou repetir.</a:t>
                </a:r>
              </a:p>
              <a:p>
                <a:pPr marL="0" lvl="0" indent="0" algn="just" rtl="0">
                  <a:lnSpc>
                    <a:spcPct val="90000"/>
                  </a:lnSpc>
                  <a:spcBef>
                    <a:spcPts val="1000"/>
                  </a:spcBef>
                  <a:spcAft>
                    <a:spcPts val="0"/>
                  </a:spcAft>
                  <a:buClr>
                    <a:schemeClr val="dk1"/>
                  </a:buClr>
                  <a:buSzPts val="2800"/>
                  <a:buNone/>
                </a:pPr>
                <a14:m>
                  <m:oMath xmlns:m="http://schemas.openxmlformats.org/officeDocument/2006/math">
                    <m:r>
                      <m:rPr>
                        <m:sty m:val="p"/>
                      </m:rPr>
                      <a:rPr lang="el-GR" sz="2800" b="0" i="1" smtClean="0">
                        <a:latin typeface="Cambria Math" panose="02040503050406030204" pitchFamily="18" charset="0"/>
                      </a:rPr>
                      <m:t>α</m:t>
                    </m:r>
                  </m:oMath>
                </a14:m>
                <a:r>
                  <a:rPr lang="pt-BR" dirty="0"/>
                  <a:t>  -   tamanho do passo de aprendizado ou taxa. Peso atual é a, e assim inicializado, ou continuo após atualizado.</a:t>
                </a:r>
              </a:p>
              <a:p>
                <a:pPr marL="0" lvl="0" indent="0" algn="just" rtl="0">
                  <a:lnSpc>
                    <a:spcPct val="90000"/>
                  </a:lnSpc>
                  <a:spcBef>
                    <a:spcPts val="1000"/>
                  </a:spcBef>
                  <a:spcAft>
                    <a:spcPts val="0"/>
                  </a:spcAft>
                  <a:buClr>
                    <a:schemeClr val="dk1"/>
                  </a:buClr>
                  <a:buSzPts val="2800"/>
                  <a:buNone/>
                </a:pPr>
                <a:r>
                  <a:rPr lang="pt-BR" dirty="0"/>
                  <a:t>Se o peso atual está a esquerda do mínimo, o termo de atualização, faz com que o novo peso seja maior do que o anterior. </a:t>
                </a:r>
              </a:p>
              <a:p>
                <a:pPr marL="0" lvl="0" indent="0" algn="just" rtl="0">
                  <a:lnSpc>
                    <a:spcPct val="90000"/>
                  </a:lnSpc>
                  <a:spcBef>
                    <a:spcPts val="1000"/>
                  </a:spcBef>
                  <a:spcAft>
                    <a:spcPts val="0"/>
                  </a:spcAft>
                  <a:buClr>
                    <a:schemeClr val="dk1"/>
                  </a:buClr>
                  <a:buSzPts val="2800"/>
                  <a:buNone/>
                </a:pPr>
                <a:r>
                  <a:rPr lang="pt-BR" dirty="0"/>
                  <a:t>Se o peso atual está a direita do mínimo, o termo de atualização faz com que o novo peso seja menor do que o anterior.</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mc:Choice>
        <mc:Fallback xmlns="">
          <p:sp>
            <p:nvSpPr>
              <p:cNvPr id="4" name="Google Shape;683;p70">
                <a:extLst>
                  <a:ext uri="{FF2B5EF4-FFF2-40B4-BE49-F238E27FC236}">
                    <a16:creationId xmlns:a16="http://schemas.microsoft.com/office/drawing/2014/main" id="{1B0A1D36-F31E-34B1-941D-6DE32F0281D4}"/>
                  </a:ext>
                </a:extLst>
              </p:cNvPr>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3"/>
                <a:stretch>
                  <a:fillRect l="-1101" t="-3090" r="-986" b="-2225"/>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CEEF25FE-07DD-447A-F312-C93951672756}"/>
                  </a:ext>
                </a:extLst>
              </p:cNvPr>
              <p:cNvSpPr txBox="1"/>
              <p:nvPr/>
            </p:nvSpPr>
            <p:spPr>
              <a:xfrm>
                <a:off x="1403016" y="1759285"/>
                <a:ext cx="82160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r>
                        <a:rPr lang="pt-BR" sz="2800" b="0" i="1" smtClean="0">
                          <a:latin typeface="Cambria Math" panose="02040503050406030204" pitchFamily="18" charset="0"/>
                        </a:rPr>
                        <m:t>2</m:t>
                      </m:r>
                      <m:d>
                        <m:dPr>
                          <m:begChr m:val="["/>
                          <m:endChr m:val="]"/>
                          <m:ctrlPr>
                            <a:rPr lang="pt-BR" sz="2800" b="0" i="1" smtClean="0">
                              <a:latin typeface="Cambria Math" panose="02040503050406030204" pitchFamily="18" charset="0"/>
                            </a:rPr>
                          </m:ctrlPr>
                        </m:dPr>
                        <m:e>
                          <m:r>
                            <a:rPr lang="pt-BR" sz="2800" b="0" i="1" smtClean="0">
                              <a:latin typeface="Cambria Math" panose="02040503050406030204" pitchFamily="18" charset="0"/>
                            </a:rPr>
                            <m:t>𝑦</m:t>
                          </m:r>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r>
                            <a:rPr lang="pt-BR" sz="2800" b="0" i="1" smtClean="0">
                              <a:latin typeface="Cambria Math" panose="02040503050406030204" pitchFamily="18" charset="0"/>
                            </a:rPr>
                            <m:t>−</m:t>
                          </m:r>
                          <m:acc>
                            <m:accPr>
                              <m:chr m:val="̂"/>
                              <m:ctrlPr>
                                <a:rPr lang="pt-BR" sz="2800" b="0" i="1" smtClean="0">
                                  <a:solidFill>
                                    <a:srgbClr val="836967"/>
                                  </a:solidFill>
                                  <a:latin typeface="Cambria Math" panose="02040503050406030204" pitchFamily="18" charset="0"/>
                                </a:rPr>
                              </m:ctrlPr>
                            </m:accPr>
                            <m:e>
                              <m:r>
                                <a:rPr lang="pt-BR" sz="2800" b="0" i="1" smtClean="0">
                                  <a:latin typeface="Cambria Math" panose="02040503050406030204" pitchFamily="18" charset="0"/>
                                </a:rPr>
                                <m:t>𝑦</m:t>
                              </m:r>
                            </m:e>
                          </m:acc>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e>
                      </m:d>
                      <m:r>
                        <a:rPr lang="pt-BR" sz="2800" b="0" i="1" smtClean="0">
                          <a:latin typeface="Cambria Math" panose="02040503050406030204" pitchFamily="18" charset="0"/>
                        </a:rPr>
                        <m:t>𝑥</m:t>
                      </m:r>
                      <m:r>
                        <a:rPr lang="pt-BR" sz="2800" b="0" i="1"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r>
                        <a:rPr lang="pt-BR" sz="2800" b="0" i="1" smtClean="0">
                          <a:latin typeface="Cambria Math" panose="02040503050406030204" pitchFamily="18" charset="0"/>
                        </a:rPr>
                        <m:t>)</m:t>
                      </m:r>
                    </m:oMath>
                  </m:oMathPara>
                </a14:m>
                <a:endParaRPr lang="pt-BR" sz="2800" dirty="0"/>
              </a:p>
            </p:txBody>
          </p:sp>
        </mc:Choice>
        <mc:Fallback xmlns="">
          <p:sp>
            <p:nvSpPr>
              <p:cNvPr id="8" name="CaixaDeTexto 7">
                <a:extLst>
                  <a:ext uri="{FF2B5EF4-FFF2-40B4-BE49-F238E27FC236}">
                    <a16:creationId xmlns:a16="http://schemas.microsoft.com/office/drawing/2014/main" id="{CEEF25FE-07DD-447A-F312-C93951672756}"/>
                  </a:ext>
                </a:extLst>
              </p:cNvPr>
              <p:cNvSpPr txBox="1">
                <a:spLocks noRot="1" noChangeAspect="1" noMove="1" noResize="1" noEditPoints="1" noAdjustHandles="1" noChangeArrowheads="1" noChangeShapeType="1" noTextEdit="1"/>
              </p:cNvSpPr>
              <p:nvPr/>
            </p:nvSpPr>
            <p:spPr>
              <a:xfrm>
                <a:off x="1403016" y="1759285"/>
                <a:ext cx="8216095" cy="43088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1E88F343-D5BC-BF08-A497-5ECC1DB26206}"/>
                  </a:ext>
                </a:extLst>
              </p:cNvPr>
              <p:cNvSpPr txBox="1"/>
              <p:nvPr/>
            </p:nvSpPr>
            <p:spPr>
              <a:xfrm>
                <a:off x="1403016" y="2258769"/>
                <a:ext cx="6284477" cy="12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2</m:t>
                          </m:r>
                        </m:num>
                        <m:den>
                          <m:r>
                            <a:rPr lang="pt-BR" sz="2800" b="0" i="1" smtClean="0">
                              <a:latin typeface="Cambria Math" panose="02040503050406030204" pitchFamily="18" charset="0"/>
                            </a:rPr>
                            <m:t>𝑀𝐵</m:t>
                          </m:r>
                        </m:den>
                      </m:f>
                      <m:nary>
                        <m:naryPr>
                          <m:chr m:val="∑"/>
                          <m:limLoc m:val="undOvr"/>
                          <m:grow m:val="on"/>
                          <m:ctrlPr>
                            <a:rPr lang="pt-BR" sz="2800" b="0" i="1" smtClean="0">
                              <a:latin typeface="Cambria Math" panose="02040503050406030204" pitchFamily="18" charset="0"/>
                            </a:rPr>
                          </m:ctrlPr>
                        </m:naryPr>
                        <m:sub>
                          <m:r>
                            <m:rPr>
                              <m:brk/>
                              <m:aln/>
                            </m:rPr>
                            <a:rPr lang="pt-BR" sz="2800" b="0" i="1" smtClean="0">
                              <a:latin typeface="Cambria Math" panose="02040503050406030204" pitchFamily="18" charset="0"/>
                            </a:rPr>
                            <m:t>𝑛</m:t>
                          </m:r>
                          <m:r>
                            <a:rPr lang="pt-BR" sz="2800" b="0" i="1" smtClean="0">
                              <a:latin typeface="Cambria Math" panose="02040503050406030204" pitchFamily="18" charset="0"/>
                            </a:rPr>
                            <m:t>=</m:t>
                          </m:r>
                          <m:r>
                            <a:rPr lang="pt-BR" sz="2800" b="0" i="1" smtClean="0">
                              <a:latin typeface="Cambria Math" panose="02040503050406030204" pitchFamily="18" charset="0"/>
                            </a:rPr>
                            <m:t>0</m:t>
                          </m:r>
                        </m:sub>
                        <m:sup>
                          <m:r>
                            <a:rPr lang="pt-BR" sz="2800" b="0" i="1" smtClean="0">
                              <a:latin typeface="Cambria Math" panose="02040503050406030204" pitchFamily="18" charset="0"/>
                            </a:rPr>
                            <m:t>𝑀𝐵</m:t>
                          </m:r>
                          <m:r>
                            <a:rPr lang="pt-BR" sz="2800" b="0" i="1" smtClean="0">
                              <a:latin typeface="Cambria Math" panose="02040503050406030204" pitchFamily="18" charset="0"/>
                            </a:rPr>
                            <m:t> −</m:t>
                          </m:r>
                          <m:r>
                            <a:rPr lang="pt-BR" sz="2800" b="0" i="1" smtClean="0">
                              <a:latin typeface="Cambria Math" panose="02040503050406030204" pitchFamily="18" charset="0"/>
                            </a:rPr>
                            <m:t>1</m:t>
                          </m:r>
                        </m:sup>
                        <m:e>
                          <m:d>
                            <m:dPr>
                              <m:begChr m:val="["/>
                              <m:endChr m:val="]"/>
                              <m:ctrlPr>
                                <a:rPr lang="pt-BR" sz="2800" i="1">
                                  <a:latin typeface="Cambria Math" panose="02040503050406030204" pitchFamily="18" charset="0"/>
                                </a:rPr>
                              </m:ctrlPr>
                            </m:dPr>
                            <m:e>
                              <m:r>
                                <a:rPr lang="pt-BR" sz="2800" i="1">
                                  <a:latin typeface="Cambria Math" panose="02040503050406030204" pitchFamily="18" charset="0"/>
                                </a:rPr>
                                <m:t>𝑦</m:t>
                              </m:r>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r>
                                <a:rPr lang="pt-BR" sz="2800" i="1">
                                  <a:latin typeface="Cambria Math" panose="02040503050406030204" pitchFamily="18" charset="0"/>
                                </a:rPr>
                                <m:t>−</m:t>
                              </m:r>
                              <m:acc>
                                <m:accPr>
                                  <m:chr m:val="̂"/>
                                  <m:ctrlPr>
                                    <a:rPr lang="pt-BR" sz="2800" i="1">
                                      <a:solidFill>
                                        <a:srgbClr val="836967"/>
                                      </a:solidFill>
                                      <a:latin typeface="Cambria Math" panose="02040503050406030204" pitchFamily="18" charset="0"/>
                                    </a:rPr>
                                  </m:ctrlPr>
                                </m:accPr>
                                <m:e>
                                  <m:r>
                                    <a:rPr lang="pt-BR" sz="2800" i="1">
                                      <a:latin typeface="Cambria Math" panose="02040503050406030204" pitchFamily="18" charset="0"/>
                                    </a:rPr>
                                    <m:t>𝑦</m:t>
                                  </m:r>
                                </m:e>
                              </m:acc>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e>
                          </m:d>
                          <m:r>
                            <a:rPr lang="pt-BR" sz="2800" i="1">
                              <a:latin typeface="Cambria Math" panose="02040503050406030204" pitchFamily="18" charset="0"/>
                            </a:rPr>
                            <m:t>𝑥</m:t>
                          </m:r>
                          <m:r>
                            <a:rPr lang="pt-BR" sz="2800" i="1">
                              <a:latin typeface="Cambria Math" panose="02040503050406030204" pitchFamily="18" charset="0"/>
                            </a:rPr>
                            <m:t>(</m:t>
                          </m:r>
                          <m:r>
                            <a:rPr lang="pt-BR" sz="2800" b="0" i="1" smtClean="0">
                              <a:latin typeface="Cambria Math" panose="02040503050406030204" pitchFamily="18" charset="0"/>
                            </a:rPr>
                            <m:t>𝑛</m:t>
                          </m:r>
                          <m:r>
                            <a:rPr lang="pt-BR" sz="2800" i="1">
                              <a:latin typeface="Cambria Math" panose="02040503050406030204" pitchFamily="18" charset="0"/>
                            </a:rPr>
                            <m:t>)</m:t>
                          </m:r>
                        </m:e>
                      </m:nary>
                    </m:oMath>
                  </m:oMathPara>
                </a14:m>
                <a:endParaRPr lang="pt-BR" sz="2800" dirty="0"/>
              </a:p>
            </p:txBody>
          </p:sp>
        </mc:Choice>
        <mc:Fallback xmlns="">
          <p:sp>
            <p:nvSpPr>
              <p:cNvPr id="2" name="CaixaDeTexto 1">
                <a:extLst>
                  <a:ext uri="{FF2B5EF4-FFF2-40B4-BE49-F238E27FC236}">
                    <a16:creationId xmlns:a16="http://schemas.microsoft.com/office/drawing/2014/main" id="{1E88F343-D5BC-BF08-A497-5ECC1DB26206}"/>
                  </a:ext>
                </a:extLst>
              </p:cNvPr>
              <p:cNvSpPr txBox="1">
                <a:spLocks noRot="1" noChangeAspect="1" noMove="1" noResize="1" noEditPoints="1" noAdjustHandles="1" noChangeArrowheads="1" noChangeShapeType="1" noTextEdit="1"/>
              </p:cNvSpPr>
              <p:nvPr/>
            </p:nvSpPr>
            <p:spPr>
              <a:xfrm>
                <a:off x="1403016" y="2258769"/>
                <a:ext cx="6284477" cy="121193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88789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214644" y="2071983"/>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pic>
        <p:nvPicPr>
          <p:cNvPr id="3" name="Imagem 2">
            <a:extLst>
              <a:ext uri="{FF2B5EF4-FFF2-40B4-BE49-F238E27FC236}">
                <a16:creationId xmlns:a16="http://schemas.microsoft.com/office/drawing/2014/main" id="{DC7858BF-F171-A126-18FB-260588764DB3}"/>
              </a:ext>
            </a:extLst>
          </p:cNvPr>
          <p:cNvPicPr>
            <a:picLocks noChangeAspect="1"/>
          </p:cNvPicPr>
          <p:nvPr/>
        </p:nvPicPr>
        <p:blipFill rotWithShape="1">
          <a:blip r:embed="rId3"/>
          <a:srcRect b="36225"/>
          <a:stretch/>
        </p:blipFill>
        <p:spPr>
          <a:xfrm>
            <a:off x="461756" y="1966464"/>
            <a:ext cx="7156458" cy="4203895"/>
          </a:xfrm>
          <a:prstGeom prst="rect">
            <a:avLst/>
          </a:prstGeom>
        </p:spPr>
      </p:pic>
      <p:pic>
        <p:nvPicPr>
          <p:cNvPr id="5" name="Imagem 4">
            <a:extLst>
              <a:ext uri="{FF2B5EF4-FFF2-40B4-BE49-F238E27FC236}">
                <a16:creationId xmlns:a16="http://schemas.microsoft.com/office/drawing/2014/main" id="{DE3F0AEB-D98F-547F-EA8F-2B854659369D}"/>
              </a:ext>
            </a:extLst>
          </p:cNvPr>
          <p:cNvPicPr>
            <a:picLocks noChangeAspect="1"/>
          </p:cNvPicPr>
          <p:nvPr/>
        </p:nvPicPr>
        <p:blipFill rotWithShape="1">
          <a:blip r:embed="rId3"/>
          <a:srcRect l="9056" t="68599"/>
          <a:stretch/>
        </p:blipFill>
        <p:spPr>
          <a:xfrm>
            <a:off x="5562600" y="3618688"/>
            <a:ext cx="6096000" cy="1938683"/>
          </a:xfrm>
          <a:prstGeom prst="rect">
            <a:avLst/>
          </a:prstGeom>
        </p:spPr>
      </p:pic>
    </p:spTree>
    <p:extLst>
      <p:ext uri="{BB962C8B-B14F-4D97-AF65-F5344CB8AC3E}">
        <p14:creationId xmlns:p14="http://schemas.microsoft.com/office/powerpoint/2010/main" val="3462115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25" name="Google Shape;725;p74"/>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26" name="Google Shape;726;p74"/>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27" name="Google Shape;727;p74"/>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Versatile Learned Optimizers (VELO)</a:t>
            </a:r>
            <a:endParaRPr sz="2800" dirty="0">
              <a:solidFill>
                <a:schemeClr val="dk1"/>
              </a:solidFill>
              <a:latin typeface="Calibri"/>
              <a:ea typeface="Calibri"/>
              <a:cs typeface="Calibri"/>
              <a:sym typeface="Calibri"/>
            </a:endParaRPr>
          </a:p>
        </p:txBody>
      </p:sp>
      <p:sp>
        <p:nvSpPr>
          <p:cNvPr id="728" name="Google Shape;728;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 </a:t>
            </a:r>
            <a:endParaRPr/>
          </a:p>
        </p:txBody>
      </p:sp>
      <p:pic>
        <p:nvPicPr>
          <p:cNvPr id="729" name="Google Shape;729;p74"/>
          <p:cNvPicPr preferRelativeResize="0"/>
          <p:nvPr/>
        </p:nvPicPr>
        <p:blipFill rotWithShape="1">
          <a:blip r:embed="rId3">
            <a:alphaModFix/>
          </a:blip>
          <a:srcRect l="79293"/>
          <a:stretch/>
        </p:blipFill>
        <p:spPr>
          <a:xfrm>
            <a:off x="4927600" y="1843088"/>
            <a:ext cx="2336800" cy="3957660"/>
          </a:xfrm>
          <a:prstGeom prst="rect">
            <a:avLst/>
          </a:prstGeom>
          <a:noFill/>
          <a:ln>
            <a:noFill/>
          </a:ln>
        </p:spPr>
      </p:pic>
      <p:sp>
        <p:nvSpPr>
          <p:cNvPr id="730" name="Google Shape;730;p74"/>
          <p:cNvSpPr txBox="1"/>
          <p:nvPr/>
        </p:nvSpPr>
        <p:spPr>
          <a:xfrm>
            <a:off x="838200" y="5736401"/>
            <a:ext cx="581845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dirty="0">
                <a:solidFill>
                  <a:schemeClr val="hlink"/>
                </a:solidFill>
                <a:latin typeface="Calibri"/>
                <a:ea typeface="Calibri"/>
                <a:cs typeface="Calibri"/>
                <a:sym typeface="Calibri"/>
                <a:hlinkClick r:id="rId4"/>
              </a:rPr>
              <a:t>https://arxiv.org/abs/2211.09760</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u="sng" dirty="0">
                <a:solidFill>
                  <a:schemeClr val="hlink"/>
                </a:solidFill>
                <a:latin typeface="Calibri"/>
                <a:ea typeface="Calibri"/>
                <a:cs typeface="Calibri"/>
                <a:sym typeface="Calibri"/>
                <a:hlinkClick r:id="rId5"/>
              </a:rPr>
              <a:t>https://github.com/google/learned_optimization/tree/main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figura 2 mostra a arquitetura do otimizador aprendido, que consiste em uma LSTM por tensor e um MLP por parâmetro. A rede per-tensor LSTM opera com média, variância de valores de parâmetros, médias móveis exponenciais de gradientes. Ela também recebe informações sobre o progresso do treinamento e a perda atual.</a:t>
            </a:r>
          </a:p>
          <a:p>
            <a:pPr marL="0" lvl="0" indent="0" algn="just" rtl="0">
              <a:lnSpc>
                <a:spcPct val="90000"/>
              </a:lnSpc>
              <a:spcBef>
                <a:spcPts val="0"/>
              </a:spcBef>
              <a:spcAft>
                <a:spcPts val="0"/>
              </a:spcAft>
              <a:buClr>
                <a:schemeClr val="dk1"/>
              </a:buClr>
              <a:buSzPct val="100000"/>
              <a:buNone/>
            </a:pPr>
            <a:endParaRPr lang="pt-BR" dirty="0"/>
          </a:p>
          <a:p>
            <a:pPr marL="0" lvl="0" indent="0" algn="just" rtl="0">
              <a:lnSpc>
                <a:spcPct val="90000"/>
              </a:lnSpc>
              <a:spcBef>
                <a:spcPts val="0"/>
              </a:spcBef>
              <a:spcAft>
                <a:spcPts val="0"/>
              </a:spcAft>
              <a:buClr>
                <a:schemeClr val="dk1"/>
              </a:buClr>
              <a:buSzPct val="100000"/>
              <a:buNone/>
            </a:pPr>
            <a:r>
              <a:rPr lang="pt-BR" dirty="0"/>
              <a:t>Já o MLP por parâmetro é pequeno, com 2 camadas ocultas e 4 unidades ocultas, e opera em características específicas para cada parâmetro. A rede per-tensor gera as matrizes de pesos para o MLP por parâmetro, permitindo uma computação mais expressiva sem aumentar o custo da rede por parâmetro.</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58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47" name="Google Shape;747;p76"/>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8" name="Google Shape;748;p76"/>
          <p:cNvSpPr txBox="1"/>
          <p:nvPr/>
        </p:nvSpPr>
        <p:spPr>
          <a:xfrm>
            <a:off x="8085992" y="4546129"/>
            <a:ext cx="4106008" cy="1376773"/>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9" name="Google Shape;749;p76"/>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0" name="Google Shape;750;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aprendido de lidar com uma variedade de tarefas de otimização.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dirty="0"/>
          </a:p>
        </p:txBody>
      </p:sp>
      <p:pic>
        <p:nvPicPr>
          <p:cNvPr id="2" name="Picture 2" descr="A anatomia do cérebro é diferente em cada pessoa, indica estudo - Revista  Galileu | Saúde">
            <a:extLst>
              <a:ext uri="{FF2B5EF4-FFF2-40B4-BE49-F238E27FC236}">
                <a16:creationId xmlns:a16="http://schemas.microsoft.com/office/drawing/2014/main" id="{DCA13117-1EA6-4004-4C97-6BB9B0ED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EC891E4-3939-F124-26ED-854943D261FB}"/>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57" name="Google Shape;757;p77"/>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8" name="Google Shape;758;p77"/>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9" name="Google Shape;759;p77"/>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0" name="Google Shape;760;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67" name="Google Shape;767;p78"/>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8" name="Google Shape;768;p78"/>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9" name="Google Shape;769;p78"/>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0" name="Google Shape;770;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838200" y="3543269"/>
            <a:ext cx="5798958" cy="289324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lang="pt-BR" b="1" i="1"/>
              <a:t>detection head.</a:t>
            </a:r>
            <a:endParaRPr/>
          </a:p>
          <a:p>
            <a:pPr marL="0" lvl="0" indent="0" algn="l" rtl="0">
              <a:lnSpc>
                <a:spcPct val="90000"/>
              </a:lnSpc>
              <a:spcBef>
                <a:spcPts val="1000"/>
              </a:spcBef>
              <a:spcAft>
                <a:spcPts val="0"/>
              </a:spcAft>
              <a:buClr>
                <a:schemeClr val="dk1"/>
              </a:buClr>
              <a:buSzPts val="2800"/>
              <a:buNone/>
            </a:pPr>
            <a:endParaRPr b="1" i="1"/>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5" name="Imagem 4">
            <a:extLst>
              <a:ext uri="{FF2B5EF4-FFF2-40B4-BE49-F238E27FC236}">
                <a16:creationId xmlns:a16="http://schemas.microsoft.com/office/drawing/2014/main" id="{84637F52-3A07-F7E2-8128-1C1BB85EC216}"/>
              </a:ext>
            </a:extLst>
          </p:cNvPr>
          <p:cNvPicPr>
            <a:picLocks noChangeAspect="1"/>
          </p:cNvPicPr>
          <p:nvPr/>
        </p:nvPicPr>
        <p:blipFill>
          <a:blip r:embed="rId3"/>
          <a:stretch>
            <a:fillRect/>
          </a:stretch>
        </p:blipFill>
        <p:spPr>
          <a:xfrm>
            <a:off x="840116" y="1320667"/>
            <a:ext cx="10513684" cy="5367003"/>
          </a:xfrm>
          <a:prstGeom prst="rect">
            <a:avLst/>
          </a:prstGeom>
        </p:spPr>
      </p:pic>
    </p:spTree>
    <p:extLst>
      <p:ext uri="{BB962C8B-B14F-4D97-AF65-F5344CB8AC3E}">
        <p14:creationId xmlns:p14="http://schemas.microsoft.com/office/powerpoint/2010/main" val="32729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3" name="Imagem 2">
            <a:extLst>
              <a:ext uri="{FF2B5EF4-FFF2-40B4-BE49-F238E27FC236}">
                <a16:creationId xmlns:a16="http://schemas.microsoft.com/office/drawing/2014/main" id="{F9F7D8ED-724E-89A7-F638-511BF8505626}"/>
              </a:ext>
            </a:extLst>
          </p:cNvPr>
          <p:cNvPicPr>
            <a:picLocks noChangeAspect="1"/>
          </p:cNvPicPr>
          <p:nvPr/>
        </p:nvPicPr>
        <p:blipFill>
          <a:blip r:embed="rId3"/>
          <a:stretch>
            <a:fillRect/>
          </a:stretch>
        </p:blipFill>
        <p:spPr>
          <a:xfrm>
            <a:off x="322730" y="1999800"/>
            <a:ext cx="6221506" cy="3054194"/>
          </a:xfrm>
          <a:prstGeom prst="rect">
            <a:avLst/>
          </a:prstGeom>
        </p:spPr>
      </p:pic>
      <p:sp>
        <p:nvSpPr>
          <p:cNvPr id="4" name="CaixaDeTexto 3">
            <a:extLst>
              <a:ext uri="{FF2B5EF4-FFF2-40B4-BE49-F238E27FC236}">
                <a16:creationId xmlns:a16="http://schemas.microsoft.com/office/drawing/2014/main" id="{6D93CD5F-BC8A-2A36-48C2-D45DA0996A81}"/>
              </a:ext>
            </a:extLst>
          </p:cNvPr>
          <p:cNvSpPr txBox="1"/>
          <p:nvPr/>
        </p:nvSpPr>
        <p:spPr>
          <a:xfrm>
            <a:off x="6544236" y="1690688"/>
            <a:ext cx="5647764" cy="4093428"/>
          </a:xfrm>
          <a:prstGeom prst="rect">
            <a:avLst/>
          </a:prstGeom>
          <a:noFill/>
        </p:spPr>
        <p:txBody>
          <a:bodyPr wrap="square">
            <a:spAutoFit/>
          </a:bodyPr>
          <a:lstStyle/>
          <a:p>
            <a:pPr marL="342900" indent="-342900">
              <a:buFont typeface="Arial" panose="020B0604020202020204" pitchFamily="34" charset="0"/>
              <a:buChar char="•"/>
            </a:pPr>
            <a:r>
              <a:rPr lang="pt-BR" sz="2000" dirty="0"/>
              <a:t>Ela garante que as saídas estejam no intervalo entre 0 e 1, e a soma de todas as saídas seja igual a 1, tornando-as interpretáveis como uma função massa de probabilidade;</a:t>
            </a:r>
          </a:p>
          <a:p>
            <a:endParaRPr lang="pt-BR" sz="2000" dirty="0"/>
          </a:p>
          <a:p>
            <a:pPr marL="342900" indent="-342900">
              <a:buFont typeface="Arial" panose="020B0604020202020204" pitchFamily="34" charset="0"/>
              <a:buChar char="•"/>
            </a:pPr>
            <a:r>
              <a:rPr lang="pt-BR" sz="2000" dirty="0"/>
              <a:t>Isso é crucial para tarefas de classificação multiclasse, onde se deseja determinar a probabilidade de um exemplo de entrada pertencer a cada classe possível;</a:t>
            </a:r>
          </a:p>
          <a:p>
            <a:endParaRPr lang="pt-BR" sz="2000" dirty="0"/>
          </a:p>
          <a:p>
            <a:pPr marL="342900" indent="-342900">
              <a:buFont typeface="Arial" panose="020B0604020202020204" pitchFamily="34" charset="0"/>
              <a:buChar char="•"/>
            </a:pPr>
            <a:r>
              <a:rPr lang="pt-BR" sz="2000" dirty="0"/>
              <a:t>Multiclasse: cada exemplo é atribuído a uma única classe exclusiva.</a:t>
            </a:r>
          </a:p>
        </p:txBody>
      </p:sp>
    </p:spTree>
    <p:extLst>
      <p:ext uri="{BB962C8B-B14F-4D97-AF65-F5344CB8AC3E}">
        <p14:creationId xmlns:p14="http://schemas.microsoft.com/office/powerpoint/2010/main" val="3727655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1° Treinamento</a:t>
            </a:r>
            <a:r>
              <a:rPr lang="pt-BR" sz="180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a:solidFill>
                  <a:schemeClr val="hlink"/>
                </a:solidFill>
                <a:latin typeface="Calibri"/>
                <a:ea typeface="Calibri"/>
                <a:cs typeface="Calibri"/>
                <a:sym typeface="Calibri"/>
                <a:hlinkClick r:id="rId3"/>
              </a:rPr>
              <a:t>https://studio.edgeimpulse.com/public/366784/live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2° Treinamento</a:t>
            </a:r>
            <a:r>
              <a:rPr lang="pt-BR" sz="1800">
                <a:solidFill>
                  <a:srgbClr val="000000"/>
                </a:solidFill>
                <a:latin typeface="Calibri"/>
                <a:ea typeface="Calibri"/>
                <a:cs typeface="Calibri"/>
                <a:sym typeface="Calibri"/>
              </a:rPr>
              <a:t>:</a:t>
            </a:r>
            <a:r>
              <a:rPr lang="pt-BR" sz="1800" b="1">
                <a:solidFill>
                  <a:srgbClr val="000000"/>
                </a:solidFill>
                <a:latin typeface="Calibri"/>
                <a:ea typeface="Calibri"/>
                <a:cs typeface="Calibri"/>
                <a:sym typeface="Calibri"/>
              </a:rPr>
              <a:t> </a:t>
            </a:r>
            <a:r>
              <a:rPr lang="pt-BR" sz="180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a:solidFill>
                  <a:schemeClr val="hlink"/>
                </a:solidFill>
                <a:latin typeface="Calibri"/>
                <a:ea typeface="Calibri"/>
                <a:cs typeface="Calibri"/>
                <a:sym typeface="Calibri"/>
                <a:hlinkClick r:id="rId4"/>
              </a:rPr>
              <a:t>https://studio.edgeimpulse.com/public/365391/live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3°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5"/>
              </a:rPr>
              <a:t>células brancas</a:t>
            </a:r>
            <a:r>
              <a:rPr lang="pt-BR" sz="1800">
                <a:solidFill>
                  <a:srgbClr val="000000"/>
                </a:solidFill>
                <a:latin typeface="Calibri"/>
                <a:ea typeface="Calibri"/>
                <a:cs typeface="Calibri"/>
                <a:sym typeface="Calibri"/>
              </a:rPr>
              <a:t>, coletada do roboflow, catalogadas. 5 classes</a:t>
            </a:r>
            <a:r>
              <a:rPr lang="pt-BR" sz="1800" b="1">
                <a:solidFill>
                  <a:srgbClr val="000000"/>
                </a:solidFill>
                <a:latin typeface="Calibri"/>
                <a:ea typeface="Calibri"/>
                <a:cs typeface="Calibri"/>
                <a:sym typeface="Calibri"/>
              </a:rPr>
              <a:t>. </a:t>
            </a:r>
            <a:r>
              <a:rPr lang="pt-BR" sz="1800" b="1" u="sng">
                <a:solidFill>
                  <a:schemeClr val="hlink"/>
                </a:solidFill>
                <a:latin typeface="Calibri"/>
                <a:ea typeface="Calibri"/>
                <a:cs typeface="Calibri"/>
                <a:sym typeface="Calibri"/>
                <a:hlinkClick r:id="rId6"/>
              </a:rPr>
              <a:t>https://studio.edgeimpulse.com/public/365781/live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Vantagens:  </a:t>
            </a:r>
            <a:endParaRPr/>
          </a:p>
          <a:p>
            <a:pPr marL="685800" lvl="1" indent="-228600" algn="l" rtl="0">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marL="685800" lvl="1" indent="-228600" algn="l" rtl="0">
              <a:lnSpc>
                <a:spcPct val="90000"/>
              </a:lnSpc>
              <a:spcBef>
                <a:spcPts val="500"/>
              </a:spcBef>
              <a:spcAft>
                <a:spcPts val="0"/>
              </a:spcAft>
              <a:buClr>
                <a:schemeClr val="dk1"/>
              </a:buClr>
              <a:buSzPts val="2400"/>
              <a:buChar char="•"/>
            </a:pPr>
            <a:r>
              <a:rPr lang="pt-BR"/>
              <a:t>Captura 60 frames por segundo em uma raspberry pi 4.</a:t>
            </a:r>
            <a:endParaRPr/>
          </a:p>
          <a:p>
            <a:pPr marL="685800" lvl="1" indent="-228600" algn="l" rtl="0">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marL="685800" lvl="1" indent="-228600" algn="l" rtl="0">
              <a:lnSpc>
                <a:spcPct val="90000"/>
              </a:lnSpc>
              <a:spcBef>
                <a:spcPts val="500"/>
              </a:spcBef>
              <a:spcAft>
                <a:spcPts val="0"/>
              </a:spcAft>
              <a:buClr>
                <a:schemeClr val="dk1"/>
              </a:buClr>
              <a:buSzPts val="2400"/>
              <a:buChar char="•"/>
            </a:pPr>
            <a:r>
              <a:rPr lang="pt-BR"/>
              <a:t>Processamento de memória flash e RAM muito baixo.</a:t>
            </a:r>
            <a:endParaRPr/>
          </a:p>
          <a:p>
            <a:pPr marL="685800" lvl="1" indent="-228600" algn="l" rtl="0">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marL="685800" lvl="1" indent="-228600" algn="l" rtl="0">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Desvantagens:</a:t>
            </a:r>
            <a:endParaRPr/>
          </a:p>
          <a:p>
            <a:pPr marL="685800" lvl="1" indent="-228600" algn="l" rtl="0">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marL="685800" lvl="1" indent="-228600" algn="l" rtl="0">
              <a:lnSpc>
                <a:spcPct val="90000"/>
              </a:lnSpc>
              <a:spcBef>
                <a:spcPts val="500"/>
              </a:spcBef>
              <a:spcAft>
                <a:spcPts val="0"/>
              </a:spcAft>
              <a:buClr>
                <a:schemeClr val="dk1"/>
              </a:buClr>
              <a:buSzPts val="2400"/>
              <a:buChar char="•"/>
            </a:pPr>
            <a:r>
              <a:rPr lang="pt-BR"/>
              <a:t>O FOMO funciona melhor se os objetos tiverem tamanhos semelhantes.</a:t>
            </a:r>
            <a:endParaRPr/>
          </a:p>
          <a:p>
            <a:pPr marL="685800" lvl="1" indent="-228600" algn="l" rtl="0">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marL="685800" lvl="1" indent="-228600" algn="l" rtl="0">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13" name="Google Shape;913;p9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pt-BR" b="1"/>
              <a:t>As limitações do Fomo são:</a:t>
            </a:r>
            <a:endParaRPr b="1"/>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cada célula tem seu próprio classificador;</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pequenos objetos podem ser perdidos;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objetos vizinhos podem ficar agrupados;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extremidades de objetos longos podem ser ignoradas;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38" name="Google Shape;938;p9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 seguir são feitas comparações com </a:t>
            </a:r>
            <a:r>
              <a:rPr lang="pt-BR" b="1"/>
              <a:t>MobileNetSSD</a:t>
            </a:r>
            <a:r>
              <a:rPr lang="pt-BR"/>
              <a:t>, </a:t>
            </a:r>
            <a:r>
              <a:rPr lang="pt-BR" b="1"/>
              <a:t>YOLOV5n</a:t>
            </a:r>
            <a:r>
              <a:rPr lang="pt-BR"/>
              <a:t> e melhoramentos que foram feitos em artigos que abordam </a:t>
            </a:r>
            <a:r>
              <a:rPr lang="pt-BR" b="1"/>
              <a:t>FOMO </a:t>
            </a:r>
            <a:r>
              <a:rPr lang="pt-BR"/>
              <a:t>e verificação com desempenho destes.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53" name="Google Shape;953;p9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pt-BR" b="1" i="1" dirty="0"/>
              <a:t>Adaptive </a:t>
            </a:r>
            <a:r>
              <a:rPr lang="pt-BR" b="1" i="1" dirty="0" err="1"/>
              <a:t>tilling</a:t>
            </a:r>
            <a:r>
              <a:rPr lang="pt-BR" dirty="0"/>
              <a:t> - mosaico adaptativo</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ctr" rtl="0">
              <a:lnSpc>
                <a:spcPct val="90000"/>
              </a:lnSpc>
              <a:spcBef>
                <a:spcPts val="1000"/>
              </a:spcBef>
              <a:spcAft>
                <a:spcPts val="0"/>
              </a:spcAft>
              <a:buClr>
                <a:schemeClr val="dk1"/>
              </a:buClr>
              <a:buSzPts val="2800"/>
              <a:buNone/>
            </a:pPr>
            <a:r>
              <a:rPr lang="pt-BR" u="sng" dirty="0">
                <a:solidFill>
                  <a:schemeClr val="hlink"/>
                </a:solidFill>
                <a:hlinkClick r:id="rId3"/>
              </a:rPr>
              <a:t>https://arxiv.org/pdf/2311.07163.pdf</a:t>
            </a:r>
            <a:endParaRPr dirty="0"/>
          </a:p>
        </p:txBody>
      </p:sp>
      <p:pic>
        <p:nvPicPr>
          <p:cNvPr id="954" name="Google Shape;954;p98"/>
          <p:cNvPicPr preferRelativeResize="0"/>
          <p:nvPr/>
        </p:nvPicPr>
        <p:blipFill>
          <a:blip r:embed="rId4">
            <a:alphaModFix/>
          </a:blip>
          <a:stretch>
            <a:fillRect/>
          </a:stretch>
        </p:blipFill>
        <p:spPr>
          <a:xfrm>
            <a:off x="2121075" y="2265150"/>
            <a:ext cx="7200475" cy="3063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10836</Words>
  <Application>Microsoft Office PowerPoint</Application>
  <PresentationFormat>Widescreen</PresentationFormat>
  <Paragraphs>876</Paragraphs>
  <Slides>121</Slides>
  <Notes>121</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121</vt:i4>
      </vt:variant>
    </vt:vector>
  </HeadingPairs>
  <TitlesOfParts>
    <vt:vector size="127" baseType="lpstr">
      <vt:lpstr>Arimo</vt:lpstr>
      <vt:lpstr>Cambria Math</vt:lpstr>
      <vt:lpstr>Quattrocento Sans</vt:lpstr>
      <vt:lpstr>Calibri</vt:lpstr>
      <vt:lpstr>Arial</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Vantagens e desvantagens</vt:lpstr>
      <vt:lpstr>Exemplo(s) de aplicação</vt:lpstr>
      <vt:lpstr>Exemplo(s) de aplicação</vt:lpstr>
      <vt:lpstr>Comparação com outros algoritmos</vt:lpstr>
      <vt:lpstr>Comparação com outros algoritmos</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16</cp:revision>
  <dcterms:modified xsi:type="dcterms:W3CDTF">2024-04-12T04:20:18Z</dcterms:modified>
</cp:coreProperties>
</file>